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>
        <p:scale>
          <a:sx n="94" d="100"/>
          <a:sy n="94" d="100"/>
        </p:scale>
        <p:origin x="127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8B58-4768-C147-B792-880175F8076D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03E33-3609-EC46-B00B-5F8A4621F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9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designed to capture your thoughts, ideas, and actions in each area. </a:t>
            </a:r>
          </a:p>
          <a:p>
            <a:r>
              <a:rPr lang="en-US" dirty="0"/>
              <a:t>I’ve got a one page prompt for each, but I think it’s important to coordinate the ideas so it’s all on one page.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3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hellostepchange.com/" TargetMode="External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EDD7-2D6A-2A4F-B2B7-96A7867C4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B8064-BBD6-7A4B-9381-E4D8CE715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9ED35-0816-A847-A2C5-3D8F6B5F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D53CB-C12B-AB4D-851A-C704B048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A1226-71A4-0743-8938-21500D5E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50D2-8D0B-8B47-910E-E3DD0775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DC605-CD44-9F40-A43A-D4F62074F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D3137-8E0E-204C-98C5-16B7776C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BE626-2A18-F84A-8224-47D99E77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A1628-7308-D342-9CC9-4C91941C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667BA8-F808-A443-BB28-56110231E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72ADD-4BB9-6548-A5AC-B219A4230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65FD-93FB-4444-8534-84D2E2C7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0360C-10E0-A549-8666-42AC25C0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02270-89F9-584C-B19D-01D123B5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73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 Generic full width 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Rectangle"/>
          <p:cNvSpPr/>
          <p:nvPr/>
        </p:nvSpPr>
        <p:spPr>
          <a:xfrm>
            <a:off x="-9871" y="-16176"/>
            <a:ext cx="12211742" cy="7782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66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pic>
        <p:nvPicPr>
          <p:cNvPr id="38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392" y="6484207"/>
            <a:ext cx="2500882" cy="112540"/>
          </a:xfrm>
          <a:prstGeom prst="rect">
            <a:avLst/>
          </a:prstGeom>
          <a:ln w="12700">
            <a:miter lim="400000"/>
          </a:ln>
        </p:spPr>
      </p:pic>
      <p:sp>
        <p:nvSpPr>
          <p:cNvPr id="382" name="Line"/>
          <p:cNvSpPr/>
          <p:nvPr/>
        </p:nvSpPr>
        <p:spPr>
          <a:xfrm>
            <a:off x="599538" y="6230094"/>
            <a:ext cx="392523" cy="1"/>
          </a:xfrm>
          <a:prstGeom prst="line">
            <a:avLst/>
          </a:prstGeom>
          <a:ln w="76200">
            <a:solidFill>
              <a:srgbClr val="BE6357"/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66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sp>
        <p:nvSpPr>
          <p:cNvPr id="383" name="Line"/>
          <p:cNvSpPr/>
          <p:nvPr/>
        </p:nvSpPr>
        <p:spPr>
          <a:xfrm>
            <a:off x="608073" y="6208575"/>
            <a:ext cx="10975856" cy="1"/>
          </a:xfrm>
          <a:prstGeom prst="line">
            <a:avLst/>
          </a:prstGeom>
          <a:ln w="12700">
            <a:solidFill>
              <a:srgbClr val="BE6357"/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66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sp>
        <p:nvSpPr>
          <p:cNvPr id="384" name="Text"/>
          <p:cNvSpPr txBox="1">
            <a:spLocks noGrp="1"/>
          </p:cNvSpPr>
          <p:nvPr>
            <p:ph type="body" sz="quarter" idx="13"/>
          </p:nvPr>
        </p:nvSpPr>
        <p:spPr>
          <a:xfrm>
            <a:off x="607776" y="6410301"/>
            <a:ext cx="102657" cy="287258"/>
          </a:xfrm>
          <a:prstGeom prst="rect">
            <a:avLst/>
          </a:prstGeom>
        </p:spPr>
        <p:txBody>
          <a:bodyPr wrap="none" lIns="50800" tIns="50800" rIns="50800" bIns="50800">
            <a:spAutoFit/>
          </a:bodyPr>
          <a:lstStyle>
            <a:lvl1pPr marL="0" indent="0" algn="ctr" defTabSz="410766">
              <a:lnSpc>
                <a:spcPct val="100000"/>
              </a:lnSpc>
              <a:spcBef>
                <a:spcPts val="0"/>
              </a:spcBef>
              <a:buSzTx/>
              <a:buNone/>
              <a:defRPr sz="1200" b="1">
                <a:solidFill>
                  <a:srgbClr val="929292"/>
                </a:solidFill>
              </a:defRPr>
            </a:lvl1pPr>
          </a:lstStyle>
          <a:p>
            <a:fld id="{86CB4B4D-7CA3-9044-876B-883B54F8677D}" type="slidenum">
              <a:t>​</a:t>
            </a:fld>
            <a:endParaRPr/>
          </a:p>
        </p:txBody>
      </p:sp>
      <p:sp>
        <p:nvSpPr>
          <p:cNvPr id="385" name="Text"/>
          <p:cNvSpPr txBox="1">
            <a:spLocks noGrp="1"/>
          </p:cNvSpPr>
          <p:nvPr>
            <p:ph type="body" sz="quarter" idx="14"/>
          </p:nvPr>
        </p:nvSpPr>
        <p:spPr>
          <a:xfrm>
            <a:off x="5740935" y="214328"/>
            <a:ext cx="710131" cy="368049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lnSpc>
                <a:spcPct val="120000"/>
              </a:lnSpc>
              <a:buSzTx/>
              <a:buNone/>
              <a:defRPr sz="1600" cap="all" spc="240">
                <a:solidFill>
                  <a:srgbClr val="BE6357"/>
                </a:solidFill>
                <a:latin typeface="+mj-lt"/>
                <a:ea typeface="+mj-ea"/>
                <a:cs typeface="+mj-cs"/>
                <a:sym typeface="Raleway Bold"/>
              </a:defRPr>
            </a:lvl1pPr>
          </a:lstStyle>
          <a:p>
            <a:r>
              <a:t>Text</a:t>
            </a:r>
          </a:p>
        </p:txBody>
      </p:sp>
      <p:sp>
        <p:nvSpPr>
          <p:cNvPr id="386" name="Copyright 2020, but we've decided to share. So please cite our IP if changing or using it, or hire Step Change if you need a hand - hellostepchange.com"/>
          <p:cNvSpPr txBox="1"/>
          <p:nvPr/>
        </p:nvSpPr>
        <p:spPr>
          <a:xfrm>
            <a:off x="1003403" y="6450549"/>
            <a:ext cx="5551200" cy="179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1400"/>
            </a:pPr>
            <a:r>
              <a:rPr sz="700"/>
              <a:t>Copyright 2020, but we've decided to share. So please cite our IP if changing or using it, or hire Step Change if you need a hand - </a:t>
            </a:r>
            <a:r>
              <a:rPr sz="700" u="sng">
                <a:solidFill>
                  <a:srgbClr val="1155CC"/>
                </a:solidFill>
                <a:hlinkClick r:id="rId3"/>
              </a:rPr>
              <a:t>hellostepchange.com</a:t>
            </a:r>
          </a:p>
        </p:txBody>
      </p:sp>
      <p:sp>
        <p:nvSpPr>
          <p:cNvPr id="3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56990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33CC-9374-CA4D-9561-9021924A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FA129-149E-6F49-814B-499FD37E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84AC-91A3-C446-BF98-4358461D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6B61B-9315-3646-9A7E-5590B688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6188-AE34-B442-B575-8454F47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927C6-4185-7D47-BA36-F81556CF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CBDE2-8C73-A74C-B050-C724375BC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B2037-3E94-DE48-8044-36A7B9D9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63810-CA38-DE4B-B96E-F7DF4AC9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BD763-83E2-AF4A-B4C2-8816A779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140F-923A-B044-A934-14A12ED3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5120B-B736-7641-ADC5-757ECC010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33837-57FA-5E4A-89CF-CBFE25570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893E6-22C1-9F45-A1D8-94AEADB6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9A228-0CD7-594D-AAEF-5AC06C2E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3B967-5B2E-A047-9C2E-12EF119F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1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161F-94D7-694C-91B8-79DEBCB1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67161-70E7-2F46-8A42-9B39918B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BF69D-EC1D-A24A-B57D-B07B38CA9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804E8-A2BB-8F41-BCAB-85F5885A8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03674-EDC1-344B-BE0B-854A1837A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40A60-1D93-C941-9E75-D39D7DAF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0F2F5-DFDF-EB49-A912-D93BA289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28016-5537-3143-9601-A1580936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92E7-E39C-D54C-8DB8-833F2B7A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7EAE2-AF2E-7349-8CFB-635E0482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E38B3-D1A8-4D48-AA1B-70FBFE77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2A38E-FD4C-674E-95C5-AA29DF0D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829C3-26CC-E74F-A1D8-8938003B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4181F-56AF-5047-9E1E-AF96671C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0978E-B504-2E46-9CB8-7CEEB5A2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E6C4C-F0A2-EF4D-A4A5-60207DBB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1B03E-786F-6A4E-892B-98E5ED742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E2790-2B9E-B646-8059-11C168DBA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CC1FA-41CE-5247-91B4-9CA64105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DDCD5-C9C4-FB4F-8526-6500F975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457-886C-EF4A-937B-D5E0933F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DBDA-3A3C-244A-9F55-C60B5B95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7A6D7-22CA-A140-B94D-C206CD67F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07B8A-1728-B945-9360-451CE0B0B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BF389-46C3-0A43-906A-C7A7407A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58298-9BC6-5945-AE87-9B7EF5FF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EFE4-EA35-FA49-AD38-0F7FCCE6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2767F-1A8C-F941-80EA-AD276A60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D781A-B613-3149-931C-07B6F8050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EE94-4F00-7A4B-B579-19E98851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0C75-16F0-C141-BC9E-6B821E2E9404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0094E-688F-8A48-9D03-2E80E8F3D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0DE4-68C9-8842-BB6D-34C1233FA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FC9C-F5DD-6947-A912-262FE35E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Line"/>
          <p:cNvSpPr/>
          <p:nvPr/>
        </p:nvSpPr>
        <p:spPr>
          <a:xfrm>
            <a:off x="612826" y="3429000"/>
            <a:ext cx="10966349" cy="1"/>
          </a:xfrm>
          <a:prstGeom prst="line">
            <a:avLst/>
          </a:prstGeom>
          <a:ln w="254000">
            <a:solidFill>
              <a:srgbClr val="E7E7E8"/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66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sp>
        <p:nvSpPr>
          <p:cNvPr id="804" name="Line"/>
          <p:cNvSpPr/>
          <p:nvPr/>
        </p:nvSpPr>
        <p:spPr>
          <a:xfrm flipH="1">
            <a:off x="6096000" y="1015617"/>
            <a:ext cx="1" cy="4826767"/>
          </a:xfrm>
          <a:prstGeom prst="line">
            <a:avLst/>
          </a:prstGeom>
          <a:ln w="254000">
            <a:solidFill>
              <a:srgbClr val="E7E7E8"/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66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sp>
        <p:nvSpPr>
          <p:cNvPr id="805" name="Text"/>
          <p:cNvSpPr txBox="1">
            <a:spLocks noGrp="1"/>
          </p:cNvSpPr>
          <p:nvPr>
            <p:ph type="body" idx="13"/>
          </p:nvPr>
        </p:nvSpPr>
        <p:spPr>
          <a:xfrm>
            <a:off x="568535" y="6410301"/>
            <a:ext cx="181140" cy="28725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1</a:t>
            </a:fld>
            <a:endParaRPr dirty="0"/>
          </a:p>
        </p:txBody>
      </p:sp>
      <p:sp>
        <p:nvSpPr>
          <p:cNvPr id="806" name="First page of a3"/>
          <p:cNvSpPr txBox="1">
            <a:spLocks noGrp="1"/>
          </p:cNvSpPr>
          <p:nvPr>
            <p:ph type="body" idx="14"/>
          </p:nvPr>
        </p:nvSpPr>
        <p:spPr>
          <a:xfrm>
            <a:off x="4393486" y="214328"/>
            <a:ext cx="3405035" cy="368049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The 5Cs of Crisis Response</a:t>
            </a:r>
            <a:endParaRPr dirty="0"/>
          </a:p>
        </p:txBody>
      </p:sp>
      <p:sp>
        <p:nvSpPr>
          <p:cNvPr id="807" name="Circle"/>
          <p:cNvSpPr/>
          <p:nvPr/>
        </p:nvSpPr>
        <p:spPr>
          <a:xfrm>
            <a:off x="4689712" y="2022712"/>
            <a:ext cx="2812577" cy="281257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863600" dir="5400000" rotWithShape="0">
              <a:srgbClr val="000000">
                <a:alpha val="9644"/>
              </a:srgbClr>
            </a:outerShdw>
          </a:effectLst>
        </p:spPr>
        <p:txBody>
          <a:bodyPr lIns="35719" tIns="35719" rIns="35719" bIns="35719" anchor="ctr"/>
          <a:lstStyle/>
          <a:p>
            <a:pPr algn="ctr" defTabSz="410766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500"/>
          </a:p>
        </p:txBody>
      </p:sp>
      <p:grpSp>
        <p:nvGrpSpPr>
          <p:cNvPr id="811" name="Group"/>
          <p:cNvGrpSpPr/>
          <p:nvPr/>
        </p:nvGrpSpPr>
        <p:grpSpPr>
          <a:xfrm>
            <a:off x="5316602" y="2899068"/>
            <a:ext cx="1558797" cy="1069132"/>
            <a:chOff x="0" y="52960"/>
            <a:chExt cx="3117593" cy="2138263"/>
          </a:xfrm>
        </p:grpSpPr>
        <p:sp>
          <p:nvSpPr>
            <p:cNvPr id="808" name="Frame the CHALLENGE"/>
            <p:cNvSpPr txBox="1"/>
            <p:nvPr/>
          </p:nvSpPr>
          <p:spPr>
            <a:xfrm>
              <a:off x="0" y="52960"/>
              <a:ext cx="3117593" cy="11291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/>
            <a:p>
              <a:pPr algn="ctr">
                <a:lnSpc>
                  <a:spcPct val="100000"/>
                </a:lnSpc>
                <a:defRPr sz="3200" b="1">
                  <a:solidFill>
                    <a:srgbClr val="07212D"/>
                  </a:solidFill>
                </a:defRPr>
              </a:pPr>
              <a:r>
                <a:rPr sz="1600"/>
                <a:t>Frame the </a:t>
              </a:r>
              <a:r>
                <a:rPr sz="1600" spc="160">
                  <a:solidFill>
                    <a:srgbClr val="DD6356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CHALLENGE</a:t>
              </a:r>
            </a:p>
          </p:txBody>
        </p:sp>
        <p:sp>
          <p:nvSpPr>
            <p:cNvPr id="809" name="Staying true to ‘X’, while executing ‘Y’"/>
            <p:cNvSpPr txBox="1"/>
            <p:nvPr/>
          </p:nvSpPr>
          <p:spPr>
            <a:xfrm>
              <a:off x="221230" y="1431399"/>
              <a:ext cx="2675133" cy="7598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ctr">
                <a:lnSpc>
                  <a:spcPct val="100000"/>
                </a:lnSpc>
                <a:defRPr sz="2000">
                  <a:solidFill>
                    <a:srgbClr val="6D6E71"/>
                  </a:solidFill>
                </a:defRPr>
              </a:lvl1pPr>
            </a:lstStyle>
            <a:p>
              <a:pPr>
                <a:defRPr b="1"/>
              </a:pPr>
              <a:r>
                <a:rPr sz="1000"/>
                <a:t>Staying true to ‘X’, while executing ‘Y’ </a:t>
              </a:r>
            </a:p>
          </p:txBody>
        </p:sp>
        <p:sp>
          <p:nvSpPr>
            <p:cNvPr id="810" name="Line"/>
            <p:cNvSpPr/>
            <p:nvPr/>
          </p:nvSpPr>
          <p:spPr>
            <a:xfrm>
              <a:off x="1097151" y="1316023"/>
              <a:ext cx="923291" cy="1"/>
            </a:xfrm>
            <a:prstGeom prst="line">
              <a:avLst/>
            </a:prstGeom>
            <a:noFill/>
            <a:ln w="25400" cap="flat">
              <a:solidFill>
                <a:srgbClr val="BCBDC0"/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66"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500"/>
            </a:p>
          </p:txBody>
        </p:sp>
      </p:grpSp>
      <p:sp>
        <p:nvSpPr>
          <p:cNvPr id="812" name="1. Be the CALM leader"/>
          <p:cNvSpPr txBox="1"/>
          <p:nvPr/>
        </p:nvSpPr>
        <p:spPr>
          <a:xfrm>
            <a:off x="633371" y="1316350"/>
            <a:ext cx="1429311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>
              <a:lnSpc>
                <a:spcPct val="100000"/>
              </a:lnSpc>
              <a:defRPr sz="3200" b="1">
                <a:solidFill>
                  <a:srgbClr val="07212D"/>
                </a:solidFill>
              </a:defRPr>
            </a:pPr>
            <a:r>
              <a:rPr sz="1600"/>
              <a:t>1. Be the </a:t>
            </a:r>
            <a:r>
              <a:rPr sz="1600" spc="160">
                <a:latin typeface="Open Sans Extrabold"/>
                <a:ea typeface="Open Sans Extrabold"/>
                <a:cs typeface="Open Sans Extrabold"/>
                <a:sym typeface="Open Sans Extrabold"/>
              </a:rPr>
              <a:t>CALM</a:t>
            </a:r>
            <a:r>
              <a:rPr sz="1600"/>
              <a:t> leader</a:t>
            </a:r>
          </a:p>
        </p:txBody>
      </p:sp>
      <p:sp>
        <p:nvSpPr>
          <p:cNvPr id="813" name="4. Manage to the CYCLE"/>
          <p:cNvSpPr txBox="1"/>
          <p:nvPr/>
        </p:nvSpPr>
        <p:spPr>
          <a:xfrm>
            <a:off x="633371" y="3633475"/>
            <a:ext cx="1558797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>
              <a:lnSpc>
                <a:spcPct val="100000"/>
              </a:lnSpc>
              <a:defRPr sz="3200" b="1">
                <a:solidFill>
                  <a:srgbClr val="07212D"/>
                </a:solidFill>
              </a:defRPr>
            </a:pPr>
            <a:r>
              <a:rPr sz="1600"/>
              <a:t>4. Manage to the </a:t>
            </a:r>
            <a:r>
              <a:rPr sz="1600" spc="160">
                <a:latin typeface="Open Sans Extrabold"/>
                <a:ea typeface="Open Sans Extrabold"/>
                <a:cs typeface="Open Sans Extrabold"/>
                <a:sym typeface="Open Sans Extrabold"/>
              </a:rPr>
              <a:t>CYCLE</a:t>
            </a:r>
          </a:p>
        </p:txBody>
      </p:sp>
      <p:sp>
        <p:nvSpPr>
          <p:cNvPr id="814" name="2. CONTROL the controllable"/>
          <p:cNvSpPr txBox="1"/>
          <p:nvPr/>
        </p:nvSpPr>
        <p:spPr>
          <a:xfrm>
            <a:off x="9588484" y="1316350"/>
            <a:ext cx="1970146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 algn="r">
              <a:lnSpc>
                <a:spcPct val="100000"/>
              </a:lnSpc>
              <a:defRPr sz="3200" b="1">
                <a:solidFill>
                  <a:srgbClr val="07212D"/>
                </a:solidFill>
              </a:defRPr>
            </a:pPr>
            <a:r>
              <a:rPr sz="1600" dirty="0"/>
              <a:t>2. </a:t>
            </a:r>
            <a:r>
              <a:rPr sz="1600" spc="160" dirty="0">
                <a:latin typeface="Open Sans Extrabold"/>
                <a:ea typeface="Open Sans Extrabold"/>
                <a:cs typeface="Open Sans Extrabold"/>
                <a:sym typeface="Open Sans Extrabold"/>
              </a:rPr>
              <a:t>CONTROL</a:t>
            </a:r>
            <a:r>
              <a:rPr sz="1600" dirty="0"/>
              <a:t> the controllable</a:t>
            </a:r>
          </a:p>
        </p:txBody>
      </p:sp>
      <p:sp>
        <p:nvSpPr>
          <p:cNvPr id="815" name="3. Seek CLARITY in communications"/>
          <p:cNvSpPr txBox="1"/>
          <p:nvPr/>
        </p:nvSpPr>
        <p:spPr>
          <a:xfrm>
            <a:off x="9316946" y="3633475"/>
            <a:ext cx="224168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 algn="r">
              <a:lnSpc>
                <a:spcPct val="100000"/>
              </a:lnSpc>
              <a:defRPr sz="3200" b="1">
                <a:solidFill>
                  <a:srgbClr val="07212D"/>
                </a:solidFill>
              </a:defRPr>
            </a:pPr>
            <a:r>
              <a:rPr sz="1600"/>
              <a:t>3. Seek </a:t>
            </a:r>
            <a:r>
              <a:rPr sz="1600" spc="160">
                <a:latin typeface="Open Sans Extrabold"/>
                <a:ea typeface="Open Sans Extrabold"/>
                <a:cs typeface="Open Sans Extrabold"/>
                <a:sym typeface="Open Sans Extrabold"/>
              </a:rPr>
              <a:t>CLARITY</a:t>
            </a:r>
            <a:r>
              <a:rPr sz="1600"/>
              <a:t> in communications   </a:t>
            </a:r>
          </a:p>
        </p:txBody>
      </p:sp>
    </p:spTree>
    <p:extLst>
      <p:ext uri="{BB962C8B-B14F-4D97-AF65-F5344CB8AC3E}">
        <p14:creationId xmlns:p14="http://schemas.microsoft.com/office/powerpoint/2010/main" val="39106882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Medium</vt:lpstr>
      <vt:lpstr>Open Sans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Adeline Neoh</dc:creator>
  <cp:lastModifiedBy>Adeline Neoh</cp:lastModifiedBy>
  <cp:revision>1</cp:revision>
  <dcterms:created xsi:type="dcterms:W3CDTF">2020-03-17T20:40:11Z</dcterms:created>
  <dcterms:modified xsi:type="dcterms:W3CDTF">2020-03-17T20:42:19Z</dcterms:modified>
</cp:coreProperties>
</file>